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2"/>
  </p:notesMasterIdLst>
  <p:sldIdLst>
    <p:sldId id="256" r:id="rId2"/>
    <p:sldId id="270" r:id="rId3"/>
    <p:sldId id="271" r:id="rId4"/>
    <p:sldId id="275" r:id="rId5"/>
    <p:sldId id="276" r:id="rId6"/>
    <p:sldId id="274" r:id="rId7"/>
    <p:sldId id="273" r:id="rId8"/>
    <p:sldId id="272" r:id="rId9"/>
    <p:sldId id="257" r:id="rId10"/>
    <p:sldId id="264" r:id="rId11"/>
    <p:sldId id="258" r:id="rId12"/>
    <p:sldId id="268" r:id="rId13"/>
    <p:sldId id="262" r:id="rId14"/>
    <p:sldId id="265" r:id="rId15"/>
    <p:sldId id="259" r:id="rId16"/>
    <p:sldId id="263" r:id="rId17"/>
    <p:sldId id="260" r:id="rId18"/>
    <p:sldId id="266" r:id="rId19"/>
    <p:sldId id="267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3" autoAdjust="0"/>
  </p:normalViewPr>
  <p:slideViewPr>
    <p:cSldViewPr snapToGrid="0">
      <p:cViewPr>
        <p:scale>
          <a:sx n="63" d="100"/>
          <a:sy n="63" d="100"/>
        </p:scale>
        <p:origin x="80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C9E67-D1A0-4D77-976C-6ADAA653FAF2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68B50-7235-4FF8-A140-86A7E7140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0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biggest barriers I have had working with SPED teachers has definitely been </a:t>
            </a:r>
          </a:p>
          <a:p>
            <a:r>
              <a:rPr lang="en-US" dirty="0"/>
              <a:t>it is hard to make time to talk to teachers and explore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68B50-7235-4FF8-A140-86A7E71403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9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 other school psychologists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68B50-7235-4FF8-A140-86A7E71403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school psych that covers all K-12 – often like this for small districts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and that makes it hard for those waiting for school psych to leave one school to get to the next school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68B50-7235-4FF8-A140-86A7E71403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66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we have a good relationships sped teachers are more likely to do what I ask without being grumpy and I can actually get much more done that way rather than being bossy. </a:t>
            </a:r>
          </a:p>
          <a:p>
            <a:endParaRPr lang="en-US" dirty="0"/>
          </a:p>
          <a:p>
            <a:r>
              <a:rPr lang="en-US" dirty="0"/>
              <a:t>There seems to be an endless litany of things to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68B50-7235-4FF8-A140-86A7E71403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85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we have a good relationships sped teachers are more likely to do what I ask without being grumpy and I can actually get much more done that way rather than being bossy.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D68B50-7235-4FF8-A140-86A7E71403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2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8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9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38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877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6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68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3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06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9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21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4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5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4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5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4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alljenn@i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D6FB-9852-4A88-9D7D-A6DB72EA6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626" y="2791007"/>
            <a:ext cx="9374293" cy="2509213"/>
          </a:xfrm>
        </p:spPr>
        <p:txBody>
          <a:bodyPr>
            <a:noAutofit/>
          </a:bodyPr>
          <a:lstStyle/>
          <a:p>
            <a:r>
              <a:rPr lang="en-US" sz="3200" i="1" dirty="0"/>
              <a:t>School Psychologists collaborating with the Special Education Teacher on Referral to Sped and Intervention. </a:t>
            </a:r>
            <a:br>
              <a:rPr lang="en-US" sz="3200" dirty="0"/>
            </a:br>
            <a:r>
              <a:rPr lang="en-US" sz="3200" dirty="0"/>
              <a:t>Wednesday March 20, 2024 </a:t>
            </a:r>
            <a:br>
              <a:rPr lang="en-US" sz="3200" dirty="0"/>
            </a:br>
            <a:r>
              <a:rPr lang="en-US" sz="3200" dirty="0"/>
              <a:t>7:30pm-8:15pm EST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65D4A-4209-445F-815E-3E40EB27F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507740"/>
            <a:ext cx="8689976" cy="137159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Jenn Gallup, Ph.D.</a:t>
            </a:r>
          </a:p>
          <a:p>
            <a:r>
              <a:rPr lang="en-US" sz="2400" dirty="0">
                <a:hlinkClick r:id="rId2"/>
              </a:rPr>
              <a:t>galljenn@isu.edu</a:t>
            </a:r>
            <a:r>
              <a:rPr lang="en-US" sz="2400" dirty="0"/>
              <a:t> </a:t>
            </a:r>
          </a:p>
          <a:p>
            <a:r>
              <a:rPr lang="en-US" sz="2400" dirty="0"/>
              <a:t>Associate Professor Idaho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81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A226-861A-4EB8-ACDC-3F38105A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for SPED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B2BE5-8B25-4B1D-843F-99FE4B2CE3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8814" y="2346772"/>
            <a:ext cx="10363826" cy="3424107"/>
          </a:xfrm>
        </p:spPr>
        <p:txBody>
          <a:bodyPr/>
          <a:lstStyle/>
          <a:p>
            <a:r>
              <a:rPr lang="en-US" sz="2800" dirty="0"/>
              <a:t>“I had one school psych that would wait until the day before the meeting to test”</a:t>
            </a:r>
          </a:p>
          <a:p>
            <a:r>
              <a:rPr lang="en-US" sz="2800" dirty="0"/>
              <a:t>Stressful</a:t>
            </a:r>
          </a:p>
          <a:p>
            <a:r>
              <a:rPr lang="en-US" sz="2800" dirty="0"/>
              <a:t>Lack of willingness to collaborate </a:t>
            </a:r>
          </a:p>
          <a:p>
            <a:r>
              <a:rPr lang="en-US" sz="2800" dirty="0"/>
              <a:t>Unwilling to  help me learn their process</a:t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 descr="https://tse1.mm.bing.net/th?id=OIP.gwVfQXss6qcJf6R3tMqP8QHaFj&amp;pid=Api&amp;P=0&amp;h=180">
            <a:extLst>
              <a:ext uri="{FF2B5EF4-FFF2-40B4-BE49-F238E27FC236}">
                <a16:creationId xmlns:a16="http://schemas.microsoft.com/office/drawing/2014/main" id="{FEE5297A-55AF-4247-A5B0-C922474CE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040" y="3889638"/>
            <a:ext cx="3392170" cy="254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4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C61F-D22F-4BE5-A04B-4015C0E0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833"/>
            <a:ext cx="10364451" cy="1596177"/>
          </a:xfrm>
        </p:spPr>
        <p:txBody>
          <a:bodyPr/>
          <a:lstStyle/>
          <a:p>
            <a:r>
              <a:rPr lang="en-US" dirty="0"/>
              <a:t>Reasons for Barriers - psych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597B5-D522-4F87-ADA4-11234CF2CC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6721" y="1560088"/>
            <a:ext cx="10007600" cy="5054072"/>
          </a:xfrm>
        </p:spPr>
        <p:txBody>
          <a:bodyPr>
            <a:normAutofit/>
          </a:bodyPr>
          <a:lstStyle/>
          <a:p>
            <a:r>
              <a:rPr lang="en-US" sz="2400" dirty="0"/>
              <a:t>Bad past experiences – lack of trust</a:t>
            </a:r>
          </a:p>
          <a:p>
            <a:r>
              <a:rPr lang="en-US" sz="2400" dirty="0"/>
              <a:t>learn a new eligibility process – sped teachers tend to move districts and they often say that they did things slightly different. </a:t>
            </a:r>
          </a:p>
          <a:p>
            <a:r>
              <a:rPr lang="en-US" sz="2400" dirty="0"/>
              <a:t>booked solid, it is hard to make time to talk to teachers and explore challenges with them or help them generate ideas. </a:t>
            </a:r>
          </a:p>
          <a:p>
            <a:r>
              <a:rPr lang="en-US" sz="2400" dirty="0"/>
              <a:t>Time to build relationships - emailing is hard to build a relationship with SPED teachers. </a:t>
            </a:r>
          </a:p>
        </p:txBody>
      </p:sp>
      <p:pic>
        <p:nvPicPr>
          <p:cNvPr id="5124" name="Picture 4" descr="https://tse3.mm.bing.net/th?id=OIP.NeiX_yJthhw-EaCs4tOLHwHaG6&amp;pid=Api&amp;P=0&amp;h=180">
            <a:extLst>
              <a:ext uri="{FF2B5EF4-FFF2-40B4-BE49-F238E27FC236}">
                <a16:creationId xmlns:a16="http://schemas.microsoft.com/office/drawing/2014/main" id="{94898A5D-2E9E-46F3-9A43-CF2E65D43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288" y="4287520"/>
            <a:ext cx="2677146" cy="249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393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F696E-D3C1-49CD-BCCA-77FE0277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Barriers from sped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A468B-FBA4-4145-B7A0-5A7DBE2CA2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8785" y="2214694"/>
            <a:ext cx="10759440" cy="3922394"/>
          </a:xfrm>
        </p:spPr>
        <p:txBody>
          <a:bodyPr>
            <a:noAutofit/>
          </a:bodyPr>
          <a:lstStyle/>
          <a:p>
            <a:r>
              <a:rPr lang="en-US" sz="2400" dirty="0"/>
              <a:t>reclassifying students at the high school level – missed intellectual disability – because school </a:t>
            </a:r>
            <a:r>
              <a:rPr lang="en-US" sz="2400" b="1" dirty="0"/>
              <a:t>psych did not have time </a:t>
            </a:r>
            <a:r>
              <a:rPr lang="en-US" sz="2400" dirty="0"/>
              <a:t>to test IQ </a:t>
            </a:r>
          </a:p>
          <a:p>
            <a:r>
              <a:rPr lang="en-US" sz="2400" dirty="0"/>
              <a:t>different protocols from different </a:t>
            </a:r>
            <a:r>
              <a:rPr lang="en-US" sz="2400" dirty="0" err="1"/>
              <a:t>psychs</a:t>
            </a:r>
            <a:r>
              <a:rPr lang="en-US" sz="2400" dirty="0"/>
              <a:t> and no one knew what was correct – </a:t>
            </a:r>
          </a:p>
          <a:p>
            <a:r>
              <a:rPr lang="en-US" sz="2400" dirty="0"/>
              <a:t>lack of trust – refuse to test IQ </a:t>
            </a:r>
          </a:p>
          <a:p>
            <a:r>
              <a:rPr lang="en-US" sz="2400" dirty="0"/>
              <a:t>Overloaded school psych</a:t>
            </a:r>
          </a:p>
          <a:p>
            <a:r>
              <a:rPr lang="en-US" sz="2400" dirty="0"/>
              <a:t>overlapping Eligibility meetings</a:t>
            </a:r>
          </a:p>
          <a:p>
            <a:r>
              <a:rPr lang="en-US" sz="2400" dirty="0"/>
              <a:t>Caseload overloaded – some 3 years got lost in the shuffle</a:t>
            </a:r>
          </a:p>
        </p:txBody>
      </p:sp>
      <p:pic>
        <p:nvPicPr>
          <p:cNvPr id="6146" name="Picture 2" descr="https://tse3.mm.bing.net/th?id=OIP.NeiX_yJthhw-EaCs4tOLHwHaG6&amp;pid=Api&amp;P=0&amp;h=180">
            <a:extLst>
              <a:ext uri="{FF2B5EF4-FFF2-40B4-BE49-F238E27FC236}">
                <a16:creationId xmlns:a16="http://schemas.microsoft.com/office/drawing/2014/main" id="{DD35F439-6BB6-4F38-8A85-8C2AB42D3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761" y="4647209"/>
            <a:ext cx="2309178" cy="215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0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EE15-C47E-4901-AD2E-3C9CE9483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25" y="313717"/>
            <a:ext cx="10364451" cy="1596177"/>
          </a:xfrm>
        </p:spPr>
        <p:txBody>
          <a:bodyPr/>
          <a:lstStyle/>
          <a:p>
            <a:r>
              <a:rPr lang="en-US" dirty="0"/>
              <a:t>Outcomes of bad collaboration – School Psych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8FA96-88EC-4A7B-9A62-D15B9DA7A9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4199" y="1716946"/>
            <a:ext cx="8277851" cy="3424107"/>
          </a:xfrm>
        </p:spPr>
        <p:txBody>
          <a:bodyPr>
            <a:noAutofit/>
          </a:bodyPr>
          <a:lstStyle/>
          <a:p>
            <a:r>
              <a:rPr lang="en-US" sz="2600" dirty="0"/>
              <a:t>make decisions without consulting school psych findings first.</a:t>
            </a:r>
          </a:p>
          <a:p>
            <a:r>
              <a:rPr lang="en-US" sz="2600" dirty="0"/>
              <a:t>Selecting inappropriate goals/interventions/groups for the students</a:t>
            </a:r>
          </a:p>
          <a:p>
            <a:r>
              <a:rPr lang="en-US" sz="2600" dirty="0"/>
              <a:t>mess with deadlines, planning, meetings held not on time</a:t>
            </a:r>
          </a:p>
          <a:p>
            <a:r>
              <a:rPr lang="en-US" sz="2600" dirty="0"/>
              <a:t>no way to help with implementation fidelity or ensure strategies are implemented well.</a:t>
            </a:r>
          </a:p>
          <a:p>
            <a:endParaRPr lang="en-US" sz="2600" dirty="0"/>
          </a:p>
        </p:txBody>
      </p:sp>
      <p:pic>
        <p:nvPicPr>
          <p:cNvPr id="8194" name="Picture 2" descr="https://tse3.mm.bing.net/th?id=OIP.xJ_D8WKa3nN_sBrG6cAVXgHaDt&amp;pid=Api&amp;P=0&amp;h=180">
            <a:extLst>
              <a:ext uri="{FF2B5EF4-FFF2-40B4-BE49-F238E27FC236}">
                <a16:creationId xmlns:a16="http://schemas.microsoft.com/office/drawing/2014/main" id="{46793A14-8C7E-4A4E-A35C-3F656D2DF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645" y="1253490"/>
            <a:ext cx="3893820" cy="194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50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7A98-D25D-4A4C-B696-2C85F664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of bad collaboration – SPED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A248D-1997-431B-8A4B-75E33112CF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5440" y="2367092"/>
            <a:ext cx="10932160" cy="4318188"/>
          </a:xfrm>
        </p:spPr>
        <p:txBody>
          <a:bodyPr>
            <a:normAutofit/>
          </a:bodyPr>
          <a:lstStyle/>
          <a:p>
            <a:r>
              <a:rPr lang="en-US" sz="2600" dirty="0"/>
              <a:t>out of compliance multiple times</a:t>
            </a:r>
          </a:p>
          <a:p>
            <a:r>
              <a:rPr lang="en-US" sz="2600" dirty="0"/>
              <a:t>school psych and sped teachers not on the same page with what tests to use. And why</a:t>
            </a:r>
          </a:p>
          <a:p>
            <a:r>
              <a:rPr lang="en-US" sz="2600" dirty="0"/>
              <a:t>Bad goals</a:t>
            </a:r>
          </a:p>
          <a:p>
            <a:r>
              <a:rPr lang="en-US" sz="2600" dirty="0"/>
              <a:t>Meetings run disjointed</a:t>
            </a:r>
          </a:p>
          <a:p>
            <a:r>
              <a:rPr lang="en-US" sz="2400" dirty="0"/>
              <a:t>School Psychologists do not understand different programs to help and contribute to teams Least Restrictive Environment Conversations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https://tse3.mm.bing.net/th?id=OIP.xJ_D8WKa3nN_sBrG6cAVXgHaDt&amp;pid=Api&amp;P=0&amp;h=180">
            <a:extLst>
              <a:ext uri="{FF2B5EF4-FFF2-40B4-BE49-F238E27FC236}">
                <a16:creationId xmlns:a16="http://schemas.microsoft.com/office/drawing/2014/main" id="{EFA8277A-3216-4827-AAA9-DCFA68724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860" y="3503295"/>
            <a:ext cx="3429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443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1873-4718-4DC5-987D-DF369E38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collaboration leads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F5429-67F7-4FCC-861B-7A5BA06CA9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0705" y="1940560"/>
            <a:ext cx="10637520" cy="4771534"/>
          </a:xfrm>
        </p:spPr>
        <p:txBody>
          <a:bodyPr>
            <a:normAutofit/>
          </a:bodyPr>
          <a:lstStyle/>
          <a:p>
            <a:r>
              <a:rPr lang="en-US" sz="2400" dirty="0"/>
              <a:t>Testing and meetings go smoothly.</a:t>
            </a:r>
          </a:p>
          <a:p>
            <a:r>
              <a:rPr lang="en-US" sz="2400" dirty="0"/>
              <a:t>A consistent well developed report.</a:t>
            </a:r>
          </a:p>
          <a:p>
            <a:r>
              <a:rPr lang="en-US" sz="2400" dirty="0"/>
              <a:t>better consultation and discussion of best intervention options, placements.</a:t>
            </a:r>
          </a:p>
          <a:p>
            <a:r>
              <a:rPr lang="en-US" sz="2400" dirty="0"/>
              <a:t>communicate openly and work together. </a:t>
            </a:r>
          </a:p>
          <a:p>
            <a:r>
              <a:rPr lang="en-US" sz="2400" dirty="0"/>
              <a:t>Better goals/interventions/groups for the students because discuss findings first</a:t>
            </a:r>
          </a:p>
          <a:p>
            <a:r>
              <a:rPr lang="en-US" sz="2400" dirty="0"/>
              <a:t>Better implementation of intervention.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 descr="https://tse1.mm.bing.net/th?id=OIP.29UXNQGplWfrdH6jPX0J2QHaFW&amp;pid=Api&amp;P=0&amp;h=180">
            <a:extLst>
              <a:ext uri="{FF2B5EF4-FFF2-40B4-BE49-F238E27FC236}">
                <a16:creationId xmlns:a16="http://schemas.microsoft.com/office/drawing/2014/main" id="{24450CDE-F4C6-4306-BEF6-092BC0C59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018" y="1209040"/>
            <a:ext cx="23717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280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316F-D5DA-4538-8AD4-B125EE69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135" y="488918"/>
            <a:ext cx="4410065" cy="1565883"/>
          </a:xfrm>
        </p:spPr>
        <p:txBody>
          <a:bodyPr/>
          <a:lstStyle/>
          <a:p>
            <a:r>
              <a:rPr lang="en-US" dirty="0"/>
              <a:t>School Psych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AC436-8FFE-4982-8CBD-E188E384E9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4456" y="1864811"/>
            <a:ext cx="11063088" cy="493430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be present classrooms more often. </a:t>
            </a:r>
          </a:p>
          <a:p>
            <a:r>
              <a:rPr lang="en-US" sz="2400" dirty="0"/>
              <a:t>Build a healthy work schedule</a:t>
            </a:r>
          </a:p>
          <a:p>
            <a:r>
              <a:rPr lang="en-US" sz="2400" dirty="0"/>
              <a:t>Build time in your day to spend working with students in groups and other activities.</a:t>
            </a:r>
          </a:p>
          <a:p>
            <a:r>
              <a:rPr lang="en-US" sz="2400" dirty="0"/>
              <a:t>Build time in your day to check in with the sped teacher “just see how they are doing”.</a:t>
            </a:r>
          </a:p>
          <a:p>
            <a:r>
              <a:rPr lang="en-US" sz="2400" dirty="0"/>
              <a:t>Do not to stretch yourself too thin. </a:t>
            </a:r>
          </a:p>
          <a:p>
            <a:r>
              <a:rPr lang="en-US" sz="2400" dirty="0"/>
              <a:t>focus on what you like and what is important to student success</a:t>
            </a:r>
          </a:p>
          <a:p>
            <a:r>
              <a:rPr lang="en-US" sz="2400" dirty="0"/>
              <a:t>Brainstorm openly with the sped teacher even if any ideas come across as strange or weird – remember the relationship is very important for student success</a:t>
            </a:r>
          </a:p>
          <a:p>
            <a:endParaRPr lang="en-US" dirty="0"/>
          </a:p>
        </p:txBody>
      </p:sp>
      <p:pic>
        <p:nvPicPr>
          <p:cNvPr id="5" name="Picture 2" descr="https://tse1.mm.bing.net/th?id=OIP.DUHzWiSSU5JcYv3c86OipQHaEL&amp;pid=Api&amp;P=0&amp;h=180">
            <a:extLst>
              <a:ext uri="{FF2B5EF4-FFF2-40B4-BE49-F238E27FC236}">
                <a16:creationId xmlns:a16="http://schemas.microsoft.com/office/drawing/2014/main" id="{F4C9B4E8-8619-4F61-BE80-17CA3268D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141264"/>
            <a:ext cx="4692768" cy="264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203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tse1.mm.bing.net/th?id=OIP.DUHzWiSSU5JcYv3c86OipQHaEL&amp;pid=Api&amp;P=0&amp;h=180">
            <a:extLst>
              <a:ext uri="{FF2B5EF4-FFF2-40B4-BE49-F238E27FC236}">
                <a16:creationId xmlns:a16="http://schemas.microsoft.com/office/drawing/2014/main" id="{4629A713-A187-4CF3-9549-BA93DADAC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779" y="77824"/>
            <a:ext cx="4795662" cy="270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E852DE-0646-47C8-90E5-225DB7546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240" y="679477"/>
            <a:ext cx="4511666" cy="1017243"/>
          </a:xfrm>
        </p:spPr>
        <p:txBody>
          <a:bodyPr/>
          <a:lstStyle/>
          <a:p>
            <a:r>
              <a:rPr lang="en-US" dirty="0"/>
              <a:t>School Psych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E1634-C2E3-40B8-93D8-34FE7C55F2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5097" y="1904214"/>
            <a:ext cx="9142743" cy="4713402"/>
          </a:xfrm>
        </p:spPr>
        <p:txBody>
          <a:bodyPr>
            <a:normAutofit/>
          </a:bodyPr>
          <a:lstStyle/>
          <a:p>
            <a:r>
              <a:rPr lang="en-US" dirty="0"/>
              <a:t>build a good working relationship early on.</a:t>
            </a:r>
          </a:p>
          <a:p>
            <a:r>
              <a:rPr lang="en-US" dirty="0"/>
              <a:t>Chat at lunch, be available to answer questions without judgement, listen to their concerns</a:t>
            </a:r>
          </a:p>
          <a:p>
            <a:r>
              <a:rPr lang="en-US" dirty="0"/>
              <a:t>Let them know your boundaries &amp; understand their boundaries for the eligibility process and consultation process</a:t>
            </a:r>
          </a:p>
          <a:p>
            <a:r>
              <a:rPr lang="en-US" dirty="0"/>
              <a:t>adjust as needed</a:t>
            </a:r>
          </a:p>
          <a:p>
            <a:r>
              <a:rPr lang="en-US" dirty="0"/>
              <a:t>Learn their strengths and weaknesses and build trust around that. </a:t>
            </a:r>
          </a:p>
          <a:p>
            <a:pPr lvl="1"/>
            <a:r>
              <a:rPr lang="en-US" dirty="0"/>
              <a:t>For example: I have SPED teachers  that struggle with paperwork so having trust helps when I need to get on them to get things done</a:t>
            </a:r>
          </a:p>
          <a:p>
            <a:r>
              <a:rPr lang="en-US" dirty="0"/>
              <a:t>Try not to be bossy [both-school psych &amp;Sped]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40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5F7C-2403-45B8-95A4-F384D969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3861425" cy="1153723"/>
          </a:xfrm>
        </p:spPr>
        <p:txBody>
          <a:bodyPr/>
          <a:lstStyle/>
          <a:p>
            <a:r>
              <a:rPr lang="en-US" dirty="0"/>
              <a:t>sped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F57A1-7E1D-447A-97B9-63605073F2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5952" y="1984342"/>
            <a:ext cx="10900528" cy="4873658"/>
          </a:xfrm>
        </p:spPr>
        <p:txBody>
          <a:bodyPr>
            <a:normAutofit/>
          </a:bodyPr>
          <a:lstStyle/>
          <a:p>
            <a:r>
              <a:rPr lang="en-US" dirty="0"/>
              <a:t>share our test results early</a:t>
            </a:r>
          </a:p>
          <a:p>
            <a:r>
              <a:rPr lang="en-US" dirty="0"/>
              <a:t>MDT weekly Meeting</a:t>
            </a:r>
          </a:p>
          <a:p>
            <a:r>
              <a:rPr lang="en-US" dirty="0"/>
              <a:t>email when an eval is coming up</a:t>
            </a:r>
          </a:p>
          <a:p>
            <a:r>
              <a:rPr lang="en-US" dirty="0"/>
              <a:t>provide dates of when consent needed to be sent out, when we needed to test by, when the evaluation needed to be completely written. </a:t>
            </a:r>
          </a:p>
          <a:p>
            <a:r>
              <a:rPr lang="en-US" dirty="0"/>
              <a:t>find times to work on the eval together  - learn from each other </a:t>
            </a:r>
          </a:p>
          <a:p>
            <a:r>
              <a:rPr lang="en-US" dirty="0"/>
              <a:t>discuss who would interview parents so that we don’t overwhelm parents </a:t>
            </a:r>
          </a:p>
          <a:p>
            <a:r>
              <a:rPr lang="en-US" dirty="0"/>
              <a:t>discuss tests we were giving to see if we found/could confirm overlapping results.</a:t>
            </a:r>
          </a:p>
        </p:txBody>
      </p:sp>
      <p:pic>
        <p:nvPicPr>
          <p:cNvPr id="5" name="Picture 2" descr="https://tse1.mm.bing.net/th?id=OIP.DUHzWiSSU5JcYv3c86OipQHaEL&amp;pid=Api&amp;P=0&amp;h=180">
            <a:extLst>
              <a:ext uri="{FF2B5EF4-FFF2-40B4-BE49-F238E27FC236}">
                <a16:creationId xmlns:a16="http://schemas.microsoft.com/office/drawing/2014/main" id="{CF90D3D0-4A84-4734-9F2D-A436AC073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804" y="202232"/>
            <a:ext cx="4539035" cy="256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503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tse1.mm.bing.net/th?id=OIP.DUHzWiSSU5JcYv3c86OipQHaEL&amp;pid=Api&amp;P=0&amp;h=180">
            <a:extLst>
              <a:ext uri="{FF2B5EF4-FFF2-40B4-BE49-F238E27FC236}">
                <a16:creationId xmlns:a16="http://schemas.microsoft.com/office/drawing/2014/main" id="{68CDFF64-B596-4337-9215-394CFB32A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232" y="146115"/>
            <a:ext cx="4692768" cy="264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A56D1E-A23E-40F9-8D0B-2AF2C498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3475345" cy="1250923"/>
          </a:xfrm>
        </p:spPr>
        <p:txBody>
          <a:bodyPr/>
          <a:lstStyle/>
          <a:p>
            <a:r>
              <a:rPr lang="en-US" dirty="0"/>
              <a:t>sped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3D748-43E0-41C5-A371-508AF169A5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5035" y="2367092"/>
            <a:ext cx="10702565" cy="434479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discuss testing needs - divide and conquer</a:t>
            </a:r>
          </a:p>
          <a:p>
            <a:r>
              <a:rPr lang="en-US" sz="2400" dirty="0"/>
              <a:t>have the same 3 year eval dates and IEP dates in the program used to write documents. </a:t>
            </a:r>
          </a:p>
          <a:p>
            <a:r>
              <a:rPr lang="en-US" sz="2400" dirty="0"/>
              <a:t>make a spreadsheet with dates and share   </a:t>
            </a:r>
          </a:p>
          <a:p>
            <a:r>
              <a:rPr lang="en-US" sz="2400" dirty="0"/>
              <a:t>Find times to meet in person save a lot of miscommunication and misunderstanding</a:t>
            </a:r>
          </a:p>
          <a:p>
            <a:r>
              <a:rPr lang="en-US" sz="2400" dirty="0"/>
              <a:t>School </a:t>
            </a:r>
            <a:r>
              <a:rPr lang="en-US" sz="2400" dirty="0" err="1"/>
              <a:t>Pscyh</a:t>
            </a:r>
            <a:r>
              <a:rPr lang="en-US" sz="2400" dirty="0"/>
              <a:t> informs teams of changes from state regarding paperwork and placement</a:t>
            </a:r>
          </a:p>
          <a:p>
            <a:r>
              <a:rPr lang="en-US" sz="2400" dirty="0"/>
              <a:t>No one is trying to offend anyone, we all have the same goal!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084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E604C-5B74-4439-8B80-C7CDD2D37F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112568"/>
            <a:ext cx="10363826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Coming together is the beginning. Keeping together is progress. Working together is success.” – Henry ford</a:t>
            </a:r>
          </a:p>
        </p:txBody>
      </p:sp>
    </p:spTree>
    <p:extLst>
      <p:ext uri="{BB962C8B-B14F-4D97-AF65-F5344CB8AC3E}">
        <p14:creationId xmlns:p14="http://schemas.microsoft.com/office/powerpoint/2010/main" val="2942704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59F4-62E0-43D5-8711-C282AC5AD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764EC-947A-4811-922E-35BBBF032E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tse1.mm.bing.net/th?id=OIP.VQv7MJIU18UYarvBljxF1wHaEK&amp;pid=Api&amp;P=0&amp;h=180">
            <a:extLst>
              <a:ext uri="{FF2B5EF4-FFF2-40B4-BE49-F238E27FC236}">
                <a16:creationId xmlns:a16="http://schemas.microsoft.com/office/drawing/2014/main" id="{D3CE26E9-BF49-4EA5-92A5-61F1EBA22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" y="91440"/>
            <a:ext cx="11704320" cy="65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52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6BA6D-7ECA-406D-98B0-DB5A6D65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---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7BED-EA36-4AFE-8E3A-96173A40AC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2274396"/>
            <a:ext cx="10363826" cy="3424107"/>
          </a:xfrm>
        </p:spPr>
        <p:txBody>
          <a:bodyPr/>
          <a:lstStyle/>
          <a:p>
            <a:r>
              <a:rPr lang="en-US" dirty="0"/>
              <a:t>Can be summed up in one sentence: </a:t>
            </a:r>
          </a:p>
          <a:p>
            <a:pPr marL="0" indent="0" algn="ctr">
              <a:buNone/>
            </a:pPr>
            <a:r>
              <a:rPr lang="en-US" sz="2800" dirty="0"/>
              <a:t>Effective collaboration is associated with positive outcomes for students and is a key component of equitable educational opportunities.</a:t>
            </a:r>
          </a:p>
        </p:txBody>
      </p:sp>
      <p:pic>
        <p:nvPicPr>
          <p:cNvPr id="2054" name="Picture 6" descr="https://tse4.mm.bing.net/th?id=OIP.MPxDfOZ5kiKrEVpJZAYoOAHaDz&amp;pid=Api&amp;P=0&amp;h=180">
            <a:extLst>
              <a:ext uri="{FF2B5EF4-FFF2-40B4-BE49-F238E27FC236}">
                <a16:creationId xmlns:a16="http://schemas.microsoft.com/office/drawing/2014/main" id="{E00E11A9-C792-46D3-8389-C1897BF55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779" y="94091"/>
            <a:ext cx="4632678" cy="237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31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4F5A-73F9-4236-9418-E59F4F987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caseload increasing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6456C-5C13-478A-B9FE-A18D09207F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en-US" dirty="0"/>
              <a:t>test, </a:t>
            </a:r>
            <a:r>
              <a:rPr lang="en-US" dirty="0" err="1"/>
              <a:t>Eligibilitiy</a:t>
            </a:r>
            <a:r>
              <a:rPr lang="en-US" dirty="0"/>
              <a:t> or IEP meeting, repeat.</a:t>
            </a:r>
          </a:p>
        </p:txBody>
      </p:sp>
      <p:pic>
        <p:nvPicPr>
          <p:cNvPr id="14338" name="Picture 2" descr="https://tse4.mm.bing.net/th?id=OIP.69d6PbTvlwiqee9rwaWBhAHaB_&amp;pid=Api&amp;P=0&amp;h=180">
            <a:extLst>
              <a:ext uri="{FF2B5EF4-FFF2-40B4-BE49-F238E27FC236}">
                <a16:creationId xmlns:a16="http://schemas.microsoft.com/office/drawing/2014/main" id="{14588D0A-D6AD-4EDF-86DD-462BF9EE0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02" y="3277340"/>
            <a:ext cx="8571103" cy="229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68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4435E-2C79-436C-8AA7-BF0758332B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4002852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trained to work with school-wide social-emotional learning initiatives, behavior support where you can do a consultation in the classroom, we can do small groups, we can do counseling, we can do consultation and parent-ed. </a:t>
            </a:r>
          </a:p>
        </p:txBody>
      </p:sp>
      <p:pic>
        <p:nvPicPr>
          <p:cNvPr id="15364" name="Picture 4" descr="https://tse4.mm.bing.net/th?id=OIP.T9OyNQoQCt9NqJBdYLsJswHaGF&amp;pid=Api&amp;P=0&amp;h=180">
            <a:extLst>
              <a:ext uri="{FF2B5EF4-FFF2-40B4-BE49-F238E27FC236}">
                <a16:creationId xmlns:a16="http://schemas.microsoft.com/office/drawing/2014/main" id="{A973A760-2086-49ED-803B-D187E4756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896" y="152665"/>
            <a:ext cx="3986208" cy="327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8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B87BE-B0D9-4C83-B193-724AD098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AB6A-24E6-4844-9C17-7B9066D8645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Qualitative data collected through interviews. </a:t>
            </a:r>
          </a:p>
          <a:p>
            <a:r>
              <a:rPr lang="en-US" dirty="0"/>
              <a:t>Develop codes</a:t>
            </a:r>
          </a:p>
          <a:p>
            <a:r>
              <a:rPr lang="en-US" dirty="0"/>
              <a:t>Develop themes from codes </a:t>
            </a:r>
          </a:p>
        </p:txBody>
      </p:sp>
      <p:pic>
        <p:nvPicPr>
          <p:cNvPr id="11266" name="Picture 2" descr="https://tse1.mm.bing.net/th?id=OIP.lBuas-mm-UbkvOpJi69TGAHaBs&amp;pid=Api&amp;P=0&amp;h=180">
            <a:extLst>
              <a:ext uri="{FF2B5EF4-FFF2-40B4-BE49-F238E27FC236}">
                <a16:creationId xmlns:a16="http://schemas.microsoft.com/office/drawing/2014/main" id="{FDAD3BDB-87C7-48F9-BC68-3261167C2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635" y="4306570"/>
            <a:ext cx="7184730" cy="163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9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17614-11FD-468D-A838-BA8B7E0A5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455" y="0"/>
            <a:ext cx="6635105" cy="641323"/>
          </a:xfrm>
        </p:spPr>
        <p:txBody>
          <a:bodyPr/>
          <a:lstStyle/>
          <a:p>
            <a:r>
              <a:rPr lang="en-US" dirty="0"/>
              <a:t>Qualitative data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42709DB-BA7F-4684-9325-B0E6CCD12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52242"/>
              </p:ext>
            </p:extLst>
          </p:nvPr>
        </p:nvGraphicFramePr>
        <p:xfrm>
          <a:off x="1056640" y="957058"/>
          <a:ext cx="10272385" cy="5540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440">
                  <a:extLst>
                    <a:ext uri="{9D8B030D-6E8A-4147-A177-3AD203B41FA5}">
                      <a16:colId xmlns:a16="http://schemas.microsoft.com/office/drawing/2014/main" val="3338073867"/>
                    </a:ext>
                  </a:extLst>
                </a:gridCol>
                <a:gridCol w="8148945">
                  <a:extLst>
                    <a:ext uri="{9D8B030D-6E8A-4147-A177-3AD203B41FA5}">
                      <a16:colId xmlns:a16="http://schemas.microsoft.com/office/drawing/2014/main" val="370032822"/>
                    </a:ext>
                  </a:extLst>
                </a:gridCol>
              </a:tblGrid>
              <a:tr h="522997">
                <a:tc>
                  <a:txBody>
                    <a:bodyPr/>
                    <a:lstStyle/>
                    <a:p>
                      <a:r>
                        <a:rPr lang="en-US" dirty="0"/>
                        <a:t>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584937"/>
                  </a:ext>
                </a:extLst>
              </a:tr>
              <a:tr h="902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Time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Overloaded</a:t>
                      </a:r>
                    </a:p>
                    <a:p>
                      <a:r>
                        <a:rPr lang="en-US" dirty="0"/>
                        <a:t>Not enough time</a:t>
                      </a:r>
                    </a:p>
                    <a:p>
                      <a:r>
                        <a:rPr lang="en-US" dirty="0"/>
                        <a:t>Late for meeting</a:t>
                      </a:r>
                    </a:p>
                    <a:p>
                      <a:r>
                        <a:rPr lang="en-US" dirty="0"/>
                        <a:t>Leave meeting early</a:t>
                      </a:r>
                    </a:p>
                    <a:p>
                      <a:r>
                        <a:rPr lang="en-US" dirty="0"/>
                        <a:t>Did not share data in time</a:t>
                      </a:r>
                    </a:p>
                    <a:p>
                      <a:r>
                        <a:rPr lang="en-US" dirty="0"/>
                        <a:t>Missed diagnosis, won’t test for new concerns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638090"/>
                  </a:ext>
                </a:extLst>
              </a:tr>
              <a:tr h="902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Trust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School psych did not know what to test for</a:t>
                      </a:r>
                    </a:p>
                    <a:p>
                      <a:r>
                        <a:rPr lang="en-US" dirty="0" err="1"/>
                        <a:t>SpEd</a:t>
                      </a:r>
                      <a:r>
                        <a:rPr lang="en-US" dirty="0"/>
                        <a:t> teacher did not follow my direction</a:t>
                      </a:r>
                    </a:p>
                    <a:p>
                      <a:r>
                        <a:rPr lang="en-US" dirty="0" err="1"/>
                        <a:t>SpEd</a:t>
                      </a:r>
                      <a:r>
                        <a:rPr lang="en-US" dirty="0"/>
                        <a:t> teacher jumped ahead and did not include me</a:t>
                      </a:r>
                    </a:p>
                    <a:p>
                      <a:r>
                        <a:rPr lang="en-US" dirty="0"/>
                        <a:t>School psych made me (</a:t>
                      </a:r>
                      <a:r>
                        <a:rPr lang="en-US" dirty="0" err="1"/>
                        <a:t>SpEd</a:t>
                      </a:r>
                      <a:r>
                        <a:rPr lang="en-US" dirty="0"/>
                        <a:t> teacher) look dumb</a:t>
                      </a:r>
                    </a:p>
                    <a:p>
                      <a:r>
                        <a:rPr lang="en-US" dirty="0" err="1"/>
                        <a:t>SpEd</a:t>
                      </a:r>
                      <a:r>
                        <a:rPr lang="en-US" dirty="0"/>
                        <a:t> teacher described tests wrong</a:t>
                      </a:r>
                    </a:p>
                    <a:p>
                      <a:r>
                        <a:rPr lang="en-US" dirty="0"/>
                        <a:t>School Psych won’t teach {about tests, scores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216056"/>
                  </a:ext>
                </a:extLst>
              </a:tr>
              <a:tr h="522997">
                <a:tc>
                  <a:txBody>
                    <a:bodyPr/>
                    <a:lstStyle/>
                    <a:p>
                      <a:r>
                        <a:rPr lang="en-US" sz="1800" dirty="0"/>
                        <a:t>No shared data/Results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Gave results 1 day ahead of meeting, gave results just before meeting, did not describe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489261"/>
                  </a:ext>
                </a:extLst>
              </a:tr>
              <a:tr h="9027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Lack of service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time to set appropriate goals, no time to understand data, no time to go over all tests, missed ID, missed ASD, missed depression and anxiety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612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569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5F1D-646C-4B7F-84B7-3ADAA163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Reoccurring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035EA-3A54-4C9D-BFEA-CBE7CE7764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600" dirty="0"/>
              <a:t>Evals are one component, but they aren't as rewarding as doing group interventions and seeing students grow during a school year. </a:t>
            </a:r>
          </a:p>
          <a:p>
            <a:pPr 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738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580E-B43F-4F36-9506-005C52D8A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 for– School psych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69D24-3A89-45E5-B8A7-5B9AF81DEE0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4670" y="1823578"/>
            <a:ext cx="9992805" cy="4891547"/>
          </a:xfrm>
        </p:spPr>
        <p:txBody>
          <a:bodyPr>
            <a:normAutofit/>
          </a:bodyPr>
          <a:lstStyle/>
          <a:p>
            <a:r>
              <a:rPr lang="en-US" sz="2400" dirty="0"/>
              <a:t>open lines of communication.</a:t>
            </a:r>
          </a:p>
          <a:p>
            <a:r>
              <a:rPr lang="en-US" sz="2400" dirty="0"/>
              <a:t>difficult to get sped teachers to do their side of the eligibility</a:t>
            </a:r>
          </a:p>
          <a:p>
            <a:r>
              <a:rPr lang="en-US" sz="2400" dirty="0"/>
              <a:t>Sped teachers have a hard time listening and trusting  </a:t>
            </a:r>
          </a:p>
          <a:p>
            <a:r>
              <a:rPr lang="en-US" sz="2400" dirty="0"/>
              <a:t>booked solid and spread too thin</a:t>
            </a:r>
          </a:p>
          <a:p>
            <a:r>
              <a:rPr lang="en-US" sz="2400" dirty="0"/>
              <a:t> have four schools and over 800 students – sped teachers have 15-30 students. It is hard for me to get to know them all – be patient. </a:t>
            </a:r>
          </a:p>
        </p:txBody>
      </p:sp>
      <p:pic>
        <p:nvPicPr>
          <p:cNvPr id="3074" name="Picture 2" descr="https://tse1.mm.bing.net/th?id=OIP.gwVfQXss6qcJf6R3tMqP8QHaFj&amp;pid=Api&amp;P=0&amp;h=180">
            <a:extLst>
              <a:ext uri="{FF2B5EF4-FFF2-40B4-BE49-F238E27FC236}">
                <a16:creationId xmlns:a16="http://schemas.microsoft.com/office/drawing/2014/main" id="{3A5E56C4-D3BA-4971-A7D1-62A146CC1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330" y="5000625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66800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2988</TotalTime>
  <Words>1225</Words>
  <Application>Microsoft Office PowerPoint</Application>
  <PresentationFormat>Widescreen</PresentationFormat>
  <Paragraphs>123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Tw Cen MT</vt:lpstr>
      <vt:lpstr>Droplet</vt:lpstr>
      <vt:lpstr>School Psychologists collaborating with the Special Education Teacher on Referral to Sped and Intervention.  Wednesday March 20, 2024  7:30pm-8:15pm EST   </vt:lpstr>
      <vt:lpstr>PowerPoint Presentation</vt:lpstr>
      <vt:lpstr>Literature --- </vt:lpstr>
      <vt:lpstr>High caseload increasing</vt:lpstr>
      <vt:lpstr>PowerPoint Presentation</vt:lpstr>
      <vt:lpstr>Process</vt:lpstr>
      <vt:lpstr>Qualitative data </vt:lpstr>
      <vt:lpstr>Reoccurring comment</vt:lpstr>
      <vt:lpstr>Barriers  for– School psych </vt:lpstr>
      <vt:lpstr>Barriers for SPED teachers</vt:lpstr>
      <vt:lpstr>Reasons for Barriers - psych </vt:lpstr>
      <vt:lpstr>Reasons for Barriers from sped</vt:lpstr>
      <vt:lpstr>Outcomes of bad collaboration – School Psych</vt:lpstr>
      <vt:lpstr>Outcomes of bad collaboration – SPED </vt:lpstr>
      <vt:lpstr>Good collaboration leads to</vt:lpstr>
      <vt:lpstr>School Psych </vt:lpstr>
      <vt:lpstr>School Psych</vt:lpstr>
      <vt:lpstr>sped teacher</vt:lpstr>
      <vt:lpstr>sped teacher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March 20, 2024  7:30pm-8:15pm EST Presenter: Jenn Gallup, Ph.D. Presenter email:galljenn@isu.edu Presenter cell phone: 208-406-2492 Topic/Title: School Psychologists collaborating with the Special Education Teacher on Referral to Sped and Intervention.</dc:title>
  <dc:creator>Jennifer Gallup</dc:creator>
  <cp:lastModifiedBy>Jennifer Gallup</cp:lastModifiedBy>
  <cp:revision>29</cp:revision>
  <dcterms:created xsi:type="dcterms:W3CDTF">2024-03-18T15:48:43Z</dcterms:created>
  <dcterms:modified xsi:type="dcterms:W3CDTF">2024-03-20T20:50:48Z</dcterms:modified>
</cp:coreProperties>
</file>